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F7BF4A-490A-4F45-85B6-BAE41E392BFB}" v="1" dt="2025-09-30T11:53:30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EBA58605-021B-461B-A122-8FD16D617FDC}"/>
    <pc:docChg chg="custSel addSld modSld sldOrd">
      <pc:chgData name="Fares Makki" userId="d0c14dd2-ce13-49c4-820b-c6a5e60d5a8d" providerId="ADAL" clId="{EBA58605-021B-461B-A122-8FD16D617FDC}" dt="2024-08-28T09:07:20.086" v="401" actId="20577"/>
      <pc:docMkLst>
        <pc:docMk/>
      </pc:docMkLst>
      <pc:sldChg chg="modSp new mod ord">
        <pc:chgData name="Fares Makki" userId="d0c14dd2-ce13-49c4-820b-c6a5e60d5a8d" providerId="ADAL" clId="{EBA58605-021B-461B-A122-8FD16D617FDC}" dt="2024-08-28T09:01:33.252" v="51" actId="5793"/>
        <pc:sldMkLst>
          <pc:docMk/>
          <pc:sldMk cId="3042003650" sldId="260"/>
        </pc:sldMkLst>
      </pc:sldChg>
      <pc:sldChg chg="modSp new mod">
        <pc:chgData name="Fares Makki" userId="d0c14dd2-ce13-49c4-820b-c6a5e60d5a8d" providerId="ADAL" clId="{EBA58605-021B-461B-A122-8FD16D617FDC}" dt="2024-08-28T09:07:20.086" v="401" actId="20577"/>
        <pc:sldMkLst>
          <pc:docMk/>
          <pc:sldMk cId="2760718741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543C3-9072-45E0-A237-70F0FA80D580}" type="datetimeFigureOut">
              <a:rPr lang="sv-SE" smtClean="0"/>
              <a:t>2025-09-30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6A7E8B-B107-403F-9EA0-F5C2C31110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0627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Steg 1: Skriv reaktionsformel! </a:t>
            </a:r>
          </a:p>
          <a:p>
            <a:pPr marL="0" indent="0">
              <a:buNone/>
            </a:pPr>
            <a:r>
              <a:rPr lang="sv-SE" dirty="0"/>
              <a:t>Steg 2: Beräkna koncentrationerna </a:t>
            </a:r>
          </a:p>
          <a:p>
            <a:pPr marL="0" indent="0">
              <a:buNone/>
            </a:pPr>
            <a:r>
              <a:rPr lang="sv-SE" dirty="0"/>
              <a:t>Steg 3: Gör en ICE-tabell </a:t>
            </a:r>
          </a:p>
          <a:p>
            <a:pPr marL="0" indent="0">
              <a:buNone/>
            </a:pPr>
            <a:r>
              <a:rPr lang="sv-SE" dirty="0"/>
              <a:t>Steg 4: Använd jämviktsekvationen för att lösa </a:t>
            </a:r>
            <a:r>
              <a:rPr lang="sv-SE" i="1" dirty="0"/>
              <a:t>x-värdet 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Steg 5: Stoppa in </a:t>
            </a:r>
            <a:r>
              <a:rPr lang="sv-SE" i="1" dirty="0"/>
              <a:t>x-värdet</a:t>
            </a:r>
            <a:r>
              <a:rPr lang="sv-SE" dirty="0"/>
              <a:t> till koncentrationerna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6A7E8B-B107-403F-9EA0-F5C2C31110B1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5348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7AB471-6D4F-5C96-5ACB-C9C2EEA05A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9543B91-A6ED-DAC5-8F1C-54FDE66D82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6E2968D-1273-9552-0C5E-AFE0F7B7A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B215A-F231-4D94-A90B-D9CCFCC03043}" type="datetimeFigureOut">
              <a:rPr lang="sv-SE" smtClean="0"/>
              <a:t>2025-09-30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D8D6794-034D-F7DB-FA22-14515A286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ABA5D49-3144-C1A6-84AD-710C06AAE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44A7-4D3E-4476-990B-A6B8B0BE69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171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4F1676-B72E-18DD-5C50-C76AE0C88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5F1BC7A-4BE1-4D5D-D286-4EFEB788AC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D72D363-1F07-9C2B-3715-A5CB27EB9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B215A-F231-4D94-A90B-D9CCFCC03043}" type="datetimeFigureOut">
              <a:rPr lang="sv-SE" smtClean="0"/>
              <a:t>2025-09-30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351230-B297-33FC-D193-5E521B7C4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2DD276-857F-E68E-7537-4EC9039CA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44A7-4D3E-4476-990B-A6B8B0BE69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002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92AF48B-E298-3D59-24EB-6C42B867FB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A4A0DB7-8F73-31E2-CFD6-DAEB2AA6BF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7F5F1F-8CE7-F565-9E47-7849EB334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B215A-F231-4D94-A90B-D9CCFCC03043}" type="datetimeFigureOut">
              <a:rPr lang="sv-SE" smtClean="0"/>
              <a:t>2025-09-30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8C2ABF3-3590-7887-D91C-7EA966629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3D9FD91-43BF-C655-C339-56281D29E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44A7-4D3E-4476-990B-A6B8B0BE69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6626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24CFE1-FD47-96C6-9487-C28296143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968930-42C0-BA15-5B73-182C142B6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6121BA-B7F7-8AA4-CB07-FC26AA1AF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B215A-F231-4D94-A90B-D9CCFCC03043}" type="datetimeFigureOut">
              <a:rPr lang="sv-SE" smtClean="0"/>
              <a:t>2025-09-30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C6C2CE3-CCC8-E6DE-6F25-2D1F18D98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67877FA-0719-AF88-7E12-6E13D32CA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44A7-4D3E-4476-990B-A6B8B0BE69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5710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E385C9-236D-AC96-82A3-D1906ABA5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C24B63-85A8-54BD-90E1-979547B7F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716C77E-97AD-4C1C-10FD-0CC45594F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B215A-F231-4D94-A90B-D9CCFCC03043}" type="datetimeFigureOut">
              <a:rPr lang="sv-SE" smtClean="0"/>
              <a:t>2025-09-30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493766-5E33-7E26-FCC0-DA1F5594D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5316A01-C97E-4A9A-7C8F-86F7E515B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44A7-4D3E-4476-990B-A6B8B0BE69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5295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851708-E788-0139-4711-31C1E48A5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AED2359-6A12-178F-76EB-B091A2C27B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F0BA915-D730-C20D-2D1B-AF19ACA84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1E1E8AF-FF76-1DA4-1D15-0F1C06352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B215A-F231-4D94-A90B-D9CCFCC03043}" type="datetimeFigureOut">
              <a:rPr lang="sv-SE" smtClean="0"/>
              <a:t>2025-09-30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88F23F2-EF51-BB58-7EA8-4727DA8FD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76A854D-A39A-31F7-0FA4-79E652A55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44A7-4D3E-4476-990B-A6B8B0BE69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985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C3ECBB-2791-1B15-9748-21A4241B1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E5EFB42-923A-F708-90A9-410DC24F1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1C8FE9B-F71C-3B09-915A-72D956CDD0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1AEADEA-11C7-D8E5-6C9F-A0F90402C3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E90AAF9-B81F-895C-99EF-A413DCCC72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A0BB202-3158-0FB5-FF54-B2C1D00ED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B215A-F231-4D94-A90B-D9CCFCC03043}" type="datetimeFigureOut">
              <a:rPr lang="sv-SE" smtClean="0"/>
              <a:t>2025-09-30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DEFAAAE-6311-9DCA-8A87-37F560668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AEC9BF7-CC6C-7FD9-019B-FEEAE3D23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44A7-4D3E-4476-990B-A6B8B0BE69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988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45AAB2-B8B3-468A-0647-371D16FEC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BAFCBB6-CFCD-9F3F-09B4-DB5590F06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B215A-F231-4D94-A90B-D9CCFCC03043}" type="datetimeFigureOut">
              <a:rPr lang="sv-SE" smtClean="0"/>
              <a:t>2025-09-30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BEB4744-2F8B-CE56-E5B9-ABE424B7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F59B4C2-312D-AB24-C1BE-E1952315F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44A7-4D3E-4476-990B-A6B8B0BE69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392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00763C3-24CF-80BE-93E2-DCA6DECBD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B215A-F231-4D94-A90B-D9CCFCC03043}" type="datetimeFigureOut">
              <a:rPr lang="sv-SE" smtClean="0"/>
              <a:t>2025-09-30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5D7ABBB-88A6-44F8-B7BD-790BBC5B3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BB87153-AD33-E0B4-9877-6117CCF0A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44A7-4D3E-4476-990B-A6B8B0BE69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8313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D4ABD3-84AD-3397-2695-BDAC20FD5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EC43F63-D295-A190-140F-FC1DAFB0C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510A877-3344-17E0-3F32-6B9FAC055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6602CFD-4AC5-4FB2-836E-42DC739B2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B215A-F231-4D94-A90B-D9CCFCC03043}" type="datetimeFigureOut">
              <a:rPr lang="sv-SE" smtClean="0"/>
              <a:t>2025-09-30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A7C3D35-65AC-8E84-4150-17DEFDC4B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AD6A52F-401B-D22E-B318-2AD0B7F5A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44A7-4D3E-4476-990B-A6B8B0BE69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585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039693-8126-DC29-06C0-EBEF33FD0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2C5795-48A2-A357-4481-AE7E887C9B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1E07F5C-5144-9F03-96F1-B207F25D63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F9EA96E-00A9-E499-FDE3-22E8CF2C5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B215A-F231-4D94-A90B-D9CCFCC03043}" type="datetimeFigureOut">
              <a:rPr lang="sv-SE" smtClean="0"/>
              <a:t>2025-09-30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6ED2687-E558-477C-06CD-9D029048C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B7C72C5-CB7F-F59C-95FC-3499EF7B3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44A7-4D3E-4476-990B-A6B8B0BE69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2151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A004056-4F75-206E-BB4C-B27AF95BE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1DD5205-753D-41D3-9D82-22CCFA3E00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E9CDFE8-6DB7-6E9A-27D1-8C59C8DE4A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DB215A-F231-4D94-A90B-D9CCFCC03043}" type="datetimeFigureOut">
              <a:rPr lang="sv-SE" smtClean="0"/>
              <a:t>2025-09-30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03BF41B-2EAE-9C9B-2A0B-057CCDE190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D6FD73-1CA9-A460-2EDF-0204637046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BA44A7-4D3E-4476-990B-A6B8B0BE69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74803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C33C30-34DB-8494-85D4-6C2787B40E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Kemi 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3FB6778-48B5-C2A3-AE87-BD5BD36488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Beräkningar av Koncentrationer vid Jämvikt </a:t>
            </a:r>
          </a:p>
        </p:txBody>
      </p:sp>
    </p:spTree>
    <p:extLst>
      <p:ext uri="{BB962C8B-B14F-4D97-AF65-F5344CB8AC3E}">
        <p14:creationId xmlns:p14="http://schemas.microsoft.com/office/powerpoint/2010/main" val="64825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B3A3A7-071F-B48C-DE2E-46C6336E0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FA9A763-BDE2-D27F-E4FD-910E7FC70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 ett slutet kärl med volymen 1,00 dm</a:t>
            </a:r>
            <a:r>
              <a:rPr lang="sv-SE" baseline="30000" dirty="0"/>
              <a:t>3</a:t>
            </a:r>
            <a:r>
              <a:rPr lang="sv-SE" dirty="0"/>
              <a:t> får 2,00 ·10</a:t>
            </a:r>
            <a:r>
              <a:rPr lang="sv-SE" baseline="30000" dirty="0"/>
              <a:t>-3</a:t>
            </a:r>
            <a:r>
              <a:rPr lang="sv-SE" dirty="0"/>
              <a:t> mol svaveldioxid och 2,00 · 10</a:t>
            </a:r>
            <a:r>
              <a:rPr lang="sv-SE" baseline="30000" dirty="0"/>
              <a:t>-3</a:t>
            </a:r>
            <a:r>
              <a:rPr lang="sv-SE" dirty="0"/>
              <a:t> mol kvävedioxid reagera med varandra. Det bildas kvävemonoxid och svaveltrioxid. </a:t>
            </a:r>
            <a:r>
              <a:rPr lang="sv-SE" i="1" dirty="0"/>
              <a:t>K = 9,0 vid 700</a:t>
            </a:r>
            <a:r>
              <a:rPr lang="sv-SE" i="1" baseline="30000" dirty="0"/>
              <a:t>o</a:t>
            </a:r>
            <a:r>
              <a:rPr lang="sv-SE" i="1" dirty="0"/>
              <a:t>C. </a:t>
            </a:r>
            <a:r>
              <a:rPr lang="sv-SE" dirty="0"/>
              <a:t>Beräkna koncentrationerna vid jämvikt. </a:t>
            </a:r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3676316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6F3800-BBD5-78B6-B8CF-EBD0F9DDB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Lösning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550D51-E251-5C1D-6D88-B807951FB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Steg 1: Skriv reaktionsformel! </a:t>
            </a:r>
          </a:p>
          <a:p>
            <a:pPr marL="0" indent="0">
              <a:buNone/>
            </a:pPr>
            <a:r>
              <a:rPr lang="sv-SE" dirty="0"/>
              <a:t>Steg 2: Beräkna koncentrationerna </a:t>
            </a:r>
          </a:p>
          <a:p>
            <a:pPr marL="0" indent="0">
              <a:buNone/>
            </a:pPr>
            <a:r>
              <a:rPr lang="sv-SE" dirty="0"/>
              <a:t>Steg 3: Gör en ICE-tabell </a:t>
            </a:r>
          </a:p>
          <a:p>
            <a:pPr marL="0" indent="0">
              <a:buNone/>
            </a:pPr>
            <a:r>
              <a:rPr lang="sv-SE" dirty="0"/>
              <a:t>Steg 4: Använd jämviktsekvationen för att lösa </a:t>
            </a:r>
            <a:r>
              <a:rPr lang="sv-SE" i="1" dirty="0"/>
              <a:t>x-värdet 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Steg 5: Stoppa in </a:t>
            </a:r>
            <a:r>
              <a:rPr lang="sv-SE" i="1" dirty="0"/>
              <a:t>x-värdet</a:t>
            </a:r>
            <a:r>
              <a:rPr lang="sv-SE" dirty="0"/>
              <a:t> till koncentrationerna </a:t>
            </a:r>
          </a:p>
        </p:txBody>
      </p:sp>
    </p:spTree>
    <p:extLst>
      <p:ext uri="{BB962C8B-B14F-4D97-AF65-F5344CB8AC3E}">
        <p14:creationId xmlns:p14="http://schemas.microsoft.com/office/powerpoint/2010/main" val="4214232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031831-5B60-9067-ED14-4EF0CDBE7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AFF95B-2F07-C1C9-9018-A8DBC8C3A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 en behållare som rymmer 3,0 dm</a:t>
            </a:r>
            <a:r>
              <a:rPr lang="sv-SE" baseline="30000" dirty="0"/>
              <a:t>3</a:t>
            </a:r>
            <a:r>
              <a:rPr lang="sv-SE" dirty="0"/>
              <a:t> blandas 0,60 mol H</a:t>
            </a:r>
            <a:r>
              <a:rPr lang="sv-SE" baseline="-25000" dirty="0"/>
              <a:t>2(g)</a:t>
            </a:r>
            <a:r>
              <a:rPr lang="sv-SE" dirty="0"/>
              <a:t>, 0,60 mol I</a:t>
            </a:r>
            <a:r>
              <a:rPr lang="sv-SE" baseline="-25000" dirty="0"/>
              <a:t>2(g)</a:t>
            </a:r>
            <a:r>
              <a:rPr lang="sv-SE" dirty="0"/>
              <a:t>, och 1,50 mol HI</a:t>
            </a:r>
            <a:r>
              <a:rPr lang="sv-SE" baseline="-25000" dirty="0"/>
              <a:t>(g)</a:t>
            </a:r>
            <a:r>
              <a:rPr lang="sv-SE" dirty="0"/>
              <a:t>. Jämviktskonstanten för reaktionen när HI bildas ur grundämnen är </a:t>
            </a:r>
            <a:r>
              <a:rPr lang="sv-SE" i="1" dirty="0"/>
              <a:t>K = 49</a:t>
            </a:r>
            <a:r>
              <a:rPr lang="sv-SE" dirty="0"/>
              <a:t> vid </a:t>
            </a:r>
            <a:r>
              <a:rPr lang="sv-SE" i="1" dirty="0"/>
              <a:t>450</a:t>
            </a:r>
            <a:r>
              <a:rPr lang="sv-SE" i="1" baseline="30000" dirty="0"/>
              <a:t>o</a:t>
            </a:r>
            <a:r>
              <a:rPr lang="sv-SE" i="1" dirty="0"/>
              <a:t>C</a:t>
            </a:r>
            <a:r>
              <a:rPr lang="sv-SE" dirty="0"/>
              <a:t>. Beräkna koncentrationerna av respektive ämne när jämvikt har inträtt. </a:t>
            </a:r>
          </a:p>
        </p:txBody>
      </p:sp>
    </p:spTree>
    <p:extLst>
      <p:ext uri="{BB962C8B-B14F-4D97-AF65-F5344CB8AC3E}">
        <p14:creationId xmlns:p14="http://schemas.microsoft.com/office/powerpoint/2010/main" val="2278909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EA90B5-4E85-DEDB-8DBA-24C9478A7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2242D9D7-2DA5-52FE-42C6-4E810AB90B8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sv-SE" dirty="0"/>
                  <a:t>Man ville bestämma jämviktskonstanten för reaktionen: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b="0" i="1" smtClean="0">
                          <a:latin typeface="Cambria Math" panose="02040503050406030204" pitchFamily="18" charset="0"/>
                        </a:rPr>
                        <m:t>2</m:t>
                      </m:r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𝑆𝑂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3(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</m:t>
                      </m:r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𝑆𝑂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sv-SE" dirty="0"/>
              </a:p>
              <a:p>
                <a:pPr marL="0" indent="0">
                  <a:buNone/>
                </a:pPr>
                <a:r>
                  <a:rPr lang="sv-SE" dirty="0"/>
                  <a:t>Vid ett experiment fördes 1,00 mol svaveltrioxid in i en behållare på 50,0 dm</a:t>
                </a:r>
                <a:r>
                  <a:rPr lang="sv-SE" baseline="30000" dirty="0"/>
                  <a:t>3</a:t>
                </a:r>
                <a:r>
                  <a:rPr lang="sv-SE" dirty="0"/>
                  <a:t> som hölls vid konstant temperatur. När jämvikt hade ställt in sig innehöll behållaren 0,58 mol svaveldioxid. Vilket värde på jämviktskonstanten </a:t>
                </a:r>
                <a:r>
                  <a:rPr lang="sv-SE"/>
                  <a:t>gav experimentet? </a:t>
                </a:r>
                <a:endParaRPr lang="sv-SE" dirty="0"/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2242D9D7-2DA5-52FE-42C6-4E810AB90B8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 r="-928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0718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36F244-B3E2-620E-2219-79287CA48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7595E09-F3CC-45E7-03ED-C93A2749D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s. 82 #11, 12a, 13 – 15 </a:t>
            </a:r>
          </a:p>
        </p:txBody>
      </p:sp>
    </p:spTree>
    <p:extLst>
      <p:ext uri="{BB962C8B-B14F-4D97-AF65-F5344CB8AC3E}">
        <p14:creationId xmlns:p14="http://schemas.microsoft.com/office/powerpoint/2010/main" val="3042003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238</Words>
  <Application>Microsoft Office PowerPoint</Application>
  <PresentationFormat>Bredbild</PresentationFormat>
  <Paragraphs>24</Paragraphs>
  <Slides>6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Cambria Math</vt:lpstr>
      <vt:lpstr>Office-tema</vt:lpstr>
      <vt:lpstr>Kemi 2</vt:lpstr>
      <vt:lpstr>Exempel</vt:lpstr>
      <vt:lpstr>Lösning </vt:lpstr>
      <vt:lpstr>Exempel </vt:lpstr>
      <vt:lpstr>Exempel</vt:lpstr>
      <vt:lpstr>Övningar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Fares Makki</dc:creator>
  <cp:lastModifiedBy>Fares Makki</cp:lastModifiedBy>
  <cp:revision>1</cp:revision>
  <dcterms:created xsi:type="dcterms:W3CDTF">2024-08-28T08:30:52Z</dcterms:created>
  <dcterms:modified xsi:type="dcterms:W3CDTF">2025-09-30T11:53:39Z</dcterms:modified>
</cp:coreProperties>
</file>